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sldIdLst>
    <p:sldId id="273" r:id="rId6"/>
    <p:sldId id="315" r:id="rId7"/>
    <p:sldId id="277" r:id="rId8"/>
    <p:sldId id="278" r:id="rId9"/>
    <p:sldId id="305" r:id="rId10"/>
    <p:sldId id="313" r:id="rId11"/>
    <p:sldId id="316" r:id="rId12"/>
    <p:sldId id="280" r:id="rId13"/>
    <p:sldId id="314" r:id="rId14"/>
    <p:sldId id="283" r:id="rId15"/>
    <p:sldId id="302" r:id="rId16"/>
    <p:sldId id="284" r:id="rId17"/>
    <p:sldId id="303" r:id="rId18"/>
    <p:sldId id="304" r:id="rId19"/>
    <p:sldId id="317" r:id="rId20"/>
    <p:sldId id="300" r:id="rId21"/>
    <p:sldId id="306" r:id="rId22"/>
    <p:sldId id="319" r:id="rId23"/>
    <p:sldId id="275" r:id="rId24"/>
    <p:sldId id="318" r:id="rId25"/>
    <p:sldId id="287" r:id="rId26"/>
    <p:sldId id="288" r:id="rId27"/>
    <p:sldId id="310" r:id="rId28"/>
    <p:sldId id="309" r:id="rId29"/>
    <p:sldId id="320" r:id="rId30"/>
    <p:sldId id="321" r:id="rId31"/>
    <p:sldId id="276" r:id="rId32"/>
    <p:sldId id="290" r:id="rId33"/>
    <p:sldId id="291" r:id="rId34"/>
    <p:sldId id="292" r:id="rId35"/>
    <p:sldId id="293" r:id="rId36"/>
    <p:sldId id="294" r:id="rId37"/>
    <p:sldId id="295" r:id="rId38"/>
    <p:sldId id="296" r:id="rId39"/>
    <p:sldId id="297" r:id="rId40"/>
    <p:sldId id="298" r:id="rId41"/>
    <p:sldId id="299"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20" d="100"/>
          <a:sy n="120" d="100"/>
        </p:scale>
        <p:origin x="-1290"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10/03/2018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b="0" dirty="0"/>
          </a:p>
        </p:txBody>
      </p:sp>
      <p:sp>
        <p:nvSpPr>
          <p:cNvPr id="3" name="Subtitle 2"/>
          <p:cNvSpPr>
            <a:spLocks noGrp="1"/>
          </p:cNvSpPr>
          <p:nvPr>
            <p:ph type="subTitle" idx="1"/>
          </p:nvPr>
        </p:nvSpPr>
        <p:spPr>
          <a:xfrm>
            <a:off x="419819" y="917436"/>
            <a:ext cx="8305800" cy="533400"/>
          </a:xfrm>
        </p:spPr>
        <p:txBody>
          <a:bodyPr>
            <a:noAutofit/>
          </a:bodyPr>
          <a:lstStyle/>
          <a:p>
            <a:r>
              <a:rPr lang="en-US" sz="3600" b="1" dirty="0" smtClean="0">
                <a:solidFill>
                  <a:schemeClr val="tx1"/>
                </a:solidFill>
              </a:rPr>
              <a:t>Washoe County Board of Adjustment</a:t>
            </a:r>
          </a:p>
        </p:txBody>
      </p:sp>
      <p:sp>
        <p:nvSpPr>
          <p:cNvPr id="28" name="TextBox 27"/>
          <p:cNvSpPr txBox="1"/>
          <p:nvPr/>
        </p:nvSpPr>
        <p:spPr>
          <a:xfrm>
            <a:off x="0" y="152400"/>
            <a:ext cx="9145438" cy="707886"/>
          </a:xfrm>
          <a:prstGeom prst="rect">
            <a:avLst/>
          </a:prstGeom>
          <a:noFill/>
        </p:spPr>
        <p:txBody>
          <a:bodyPr wrap="square" rtlCol="0">
            <a:spAutoFit/>
          </a:bodyPr>
          <a:lstStyle/>
          <a:p>
            <a:pPr algn="ctr"/>
            <a:r>
              <a:rPr lang="en-US" sz="4000" b="1" dirty="0" smtClean="0">
                <a:solidFill>
                  <a:schemeClr val="bg1"/>
                </a:solidFill>
              </a:rPr>
              <a:t>WSUP18-0007 (T-Mobile)</a:t>
            </a:r>
            <a:endParaRPr lang="en-US" sz="3200" b="1" dirty="0">
              <a:solidFill>
                <a:schemeClr val="bg1"/>
              </a:solidFill>
            </a:endParaRPr>
          </a:p>
        </p:txBody>
      </p:sp>
      <p:sp>
        <p:nvSpPr>
          <p:cNvPr id="15" name="Subtitle 2"/>
          <p:cNvSpPr txBox="1">
            <a:spLocks/>
          </p:cNvSpPr>
          <p:nvPr/>
        </p:nvSpPr>
        <p:spPr>
          <a:xfrm>
            <a:off x="2743919" y="5410200"/>
            <a:ext cx="3657600" cy="533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solidFill>
                  <a:schemeClr val="tx1"/>
                </a:solidFill>
              </a:rPr>
              <a:t>October 4, 2018</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81" y="1524000"/>
            <a:ext cx="7699076" cy="3886200"/>
          </a:xfrm>
          <a:prstGeom prst="rect">
            <a:avLst/>
          </a:prstGeom>
          <a:ln w="19050">
            <a:solidFill>
              <a:schemeClr val="accent1"/>
            </a:solidFill>
          </a:ln>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Elevations</a:t>
            </a:r>
            <a:endParaRPr lang="en-US" sz="4400" b="1" dirty="0">
              <a:solidFill>
                <a:schemeClr val="bg1"/>
              </a:solidFill>
            </a:endParaRPr>
          </a:p>
        </p:txBody>
      </p:sp>
      <p:pic>
        <p:nvPicPr>
          <p:cNvPr id="6" name="Picture 5"/>
          <p:cNvPicPr>
            <a:picLocks noChangeAspect="1"/>
          </p:cNvPicPr>
          <p:nvPr/>
        </p:nvPicPr>
        <p:blipFill>
          <a:blip r:embed="rId2"/>
          <a:stretch>
            <a:fillRect/>
          </a:stretch>
        </p:blipFill>
        <p:spPr>
          <a:xfrm>
            <a:off x="1854096" y="958533"/>
            <a:ext cx="5326083" cy="5594668"/>
          </a:xfrm>
          <a:prstGeom prst="rect">
            <a:avLst/>
          </a:prstGeom>
          <a:ln w="19050">
            <a:solidFill>
              <a:schemeClr val="accent1"/>
            </a:solidFill>
          </a:ln>
        </p:spPr>
      </p:pic>
    </p:spTree>
    <p:extLst>
      <p:ext uri="{BB962C8B-B14F-4D97-AF65-F5344CB8AC3E}">
        <p14:creationId xmlns:p14="http://schemas.microsoft.com/office/powerpoint/2010/main" val="3521415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7467600" cy="769441"/>
          </a:xfrm>
          <a:prstGeom prst="rect">
            <a:avLst/>
          </a:prstGeom>
          <a:noFill/>
        </p:spPr>
        <p:txBody>
          <a:bodyPr wrap="square" rtlCol="0">
            <a:spAutoFit/>
          </a:bodyPr>
          <a:lstStyle/>
          <a:p>
            <a:r>
              <a:rPr lang="en-US" sz="4400" b="1" dirty="0" smtClean="0">
                <a:solidFill>
                  <a:schemeClr val="bg1"/>
                </a:solidFill>
              </a:rPr>
              <a:t>Adjacent Uses and Zoning</a:t>
            </a:r>
            <a:endParaRPr lang="en-US" sz="36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3450"/>
            <a:ext cx="9144000" cy="57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038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Photo Simulations</a:t>
            </a:r>
            <a:endParaRPr lang="en-US" sz="4400" b="1" dirty="0">
              <a:solidFill>
                <a:schemeClr val="bg1"/>
              </a:solidFill>
            </a:endParaRPr>
          </a:p>
        </p:txBody>
      </p:sp>
      <p:sp>
        <p:nvSpPr>
          <p:cNvPr id="8" name="TextBox 7"/>
          <p:cNvSpPr txBox="1"/>
          <p:nvPr/>
        </p:nvSpPr>
        <p:spPr>
          <a:xfrm>
            <a:off x="0" y="1143000"/>
            <a:ext cx="9144000" cy="461665"/>
          </a:xfrm>
          <a:prstGeom prst="rect">
            <a:avLst/>
          </a:prstGeom>
          <a:noFill/>
        </p:spPr>
        <p:txBody>
          <a:bodyPr wrap="square" rtlCol="0">
            <a:spAutoFit/>
          </a:bodyPr>
          <a:lstStyle/>
          <a:p>
            <a:pPr algn="ctr"/>
            <a:r>
              <a:rPr lang="en-US" sz="2400" b="1" dirty="0" smtClean="0"/>
              <a:t>View from Pembroke looking southeast</a:t>
            </a:r>
            <a:endParaRPr lang="en-US"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76400"/>
            <a:ext cx="458753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961" y="1676399"/>
            <a:ext cx="4585039" cy="3276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311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Photo Simulations</a:t>
            </a:r>
            <a:endParaRPr lang="en-US" sz="4400" b="1" dirty="0">
              <a:solidFill>
                <a:schemeClr val="bg1"/>
              </a:solidFill>
            </a:endParaRPr>
          </a:p>
        </p:txBody>
      </p:sp>
      <p:sp>
        <p:nvSpPr>
          <p:cNvPr id="8" name="TextBox 7"/>
          <p:cNvSpPr txBox="1"/>
          <p:nvPr/>
        </p:nvSpPr>
        <p:spPr>
          <a:xfrm>
            <a:off x="19050" y="1152673"/>
            <a:ext cx="9048750" cy="461665"/>
          </a:xfrm>
          <a:prstGeom prst="rect">
            <a:avLst/>
          </a:prstGeom>
          <a:noFill/>
        </p:spPr>
        <p:txBody>
          <a:bodyPr wrap="square" rtlCol="0">
            <a:spAutoFit/>
          </a:bodyPr>
          <a:lstStyle/>
          <a:p>
            <a:pPr algn="ctr"/>
            <a:r>
              <a:rPr lang="en-US" sz="2400" b="1" dirty="0" smtClean="0"/>
              <a:t>View from </a:t>
            </a:r>
            <a:r>
              <a:rPr lang="en-US" sz="2400" b="1" dirty="0" err="1" smtClean="0"/>
              <a:t>Craviasco</a:t>
            </a:r>
            <a:r>
              <a:rPr lang="en-US" sz="2400" b="1" dirty="0" smtClean="0"/>
              <a:t> Ln. </a:t>
            </a:r>
            <a:r>
              <a:rPr lang="en-US" sz="2400" b="1" dirty="0"/>
              <a:t>looking west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828800"/>
            <a:ext cx="4613919"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3087"/>
            <a:ext cx="4572000" cy="323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735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Photo Simulations</a:t>
            </a:r>
            <a:endParaRPr lang="en-US" sz="4400" b="1" dirty="0">
              <a:solidFill>
                <a:schemeClr val="bg1"/>
              </a:solidFill>
            </a:endParaRPr>
          </a:p>
        </p:txBody>
      </p:sp>
      <p:sp>
        <p:nvSpPr>
          <p:cNvPr id="8" name="TextBox 7"/>
          <p:cNvSpPr txBox="1"/>
          <p:nvPr/>
        </p:nvSpPr>
        <p:spPr>
          <a:xfrm>
            <a:off x="76200" y="1219200"/>
            <a:ext cx="8991600" cy="461665"/>
          </a:xfrm>
          <a:prstGeom prst="rect">
            <a:avLst/>
          </a:prstGeom>
          <a:noFill/>
        </p:spPr>
        <p:txBody>
          <a:bodyPr wrap="square" rtlCol="0">
            <a:spAutoFit/>
          </a:bodyPr>
          <a:lstStyle/>
          <a:p>
            <a:pPr algn="ctr"/>
            <a:r>
              <a:rPr lang="en-US" sz="2400" b="1" dirty="0" smtClean="0"/>
              <a:t>View From Derbish Way looking northeast</a:t>
            </a:r>
            <a:endParaRPr lang="en-US"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 y="1905000"/>
            <a:ext cx="4580921"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009" y="1885950"/>
            <a:ext cx="4597143"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55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Photo Simulations</a:t>
            </a:r>
            <a:endParaRPr lang="en-US" sz="4400" b="1" dirty="0">
              <a:solidFill>
                <a:schemeClr val="bg1"/>
              </a:solidFill>
            </a:endParaRPr>
          </a:p>
        </p:txBody>
      </p:sp>
      <p:sp>
        <p:nvSpPr>
          <p:cNvPr id="8" name="TextBox 7"/>
          <p:cNvSpPr txBox="1"/>
          <p:nvPr/>
        </p:nvSpPr>
        <p:spPr>
          <a:xfrm>
            <a:off x="76200" y="1219200"/>
            <a:ext cx="8991600" cy="461665"/>
          </a:xfrm>
          <a:prstGeom prst="rect">
            <a:avLst/>
          </a:prstGeom>
          <a:noFill/>
        </p:spPr>
        <p:txBody>
          <a:bodyPr wrap="square" rtlCol="0">
            <a:spAutoFit/>
          </a:bodyPr>
          <a:lstStyle/>
          <a:p>
            <a:pPr algn="ctr"/>
            <a:r>
              <a:rPr lang="en-US" sz="2400" b="1" dirty="0" smtClean="0"/>
              <a:t>View From S. McCarran Blvd. looking southeast</a:t>
            </a:r>
            <a:endParaRPr lang="en-US"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4621989"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485" y="2057400"/>
            <a:ext cx="4586515" cy="320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99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82000" cy="4038601"/>
          </a:xfrm>
        </p:spPr>
        <p:txBody>
          <a:bodyPr>
            <a:normAutofit/>
          </a:bodyPr>
          <a:lstStyle/>
          <a:p>
            <a:r>
              <a:rPr lang="en-US" sz="3000" dirty="0"/>
              <a:t>P</a:t>
            </a:r>
            <a:r>
              <a:rPr lang="en-US" sz="3000" dirty="0" smtClean="0"/>
              <a:t>roposed tower height of 55 feet meets code</a:t>
            </a:r>
          </a:p>
          <a:p>
            <a:r>
              <a:rPr lang="en-US" sz="3000" dirty="0"/>
              <a:t>The allowed height </a:t>
            </a:r>
            <a:r>
              <a:rPr lang="en-US" sz="3000" dirty="0" smtClean="0"/>
              <a:t>(in GR) is </a:t>
            </a:r>
            <a:r>
              <a:rPr lang="en-US" sz="3000" dirty="0"/>
              <a:t>governed by the placement standards </a:t>
            </a:r>
            <a:r>
              <a:rPr lang="en-US" sz="3000" dirty="0" smtClean="0"/>
              <a:t>of WCC </a:t>
            </a:r>
            <a:r>
              <a:rPr lang="en-US" sz="3000" dirty="0"/>
              <a:t>Table </a:t>
            </a:r>
            <a:r>
              <a:rPr lang="en-US" sz="3000" dirty="0" smtClean="0"/>
              <a:t>110.324.50.1</a:t>
            </a:r>
          </a:p>
          <a:p>
            <a:r>
              <a:rPr lang="en-US" sz="3000" dirty="0" smtClean="0"/>
              <a:t>The tower is approx. 400 feet from Pembroke</a:t>
            </a:r>
          </a:p>
          <a:p>
            <a:pPr marL="0" indent="0">
              <a:buNone/>
            </a:pPr>
            <a:endParaRPr lang="en-US" sz="3000" dirty="0"/>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Height and Visual Impact</a:t>
            </a:r>
            <a:endParaRPr lang="en-US" sz="3600" i="1" dirty="0"/>
          </a:p>
        </p:txBody>
      </p:sp>
      <p:pic>
        <p:nvPicPr>
          <p:cNvPr id="4" name="Picture 3"/>
          <p:cNvPicPr>
            <a:picLocks noChangeAspect="1"/>
          </p:cNvPicPr>
          <p:nvPr/>
        </p:nvPicPr>
        <p:blipFill>
          <a:blip r:embed="rId2"/>
          <a:stretch>
            <a:fillRect/>
          </a:stretch>
        </p:blipFill>
        <p:spPr>
          <a:xfrm>
            <a:off x="361950" y="3200400"/>
            <a:ext cx="8557807" cy="2743200"/>
          </a:xfrm>
          <a:prstGeom prst="rect">
            <a:avLst/>
          </a:prstGeom>
        </p:spPr>
      </p:pic>
    </p:spTree>
    <p:extLst>
      <p:ext uri="{BB962C8B-B14F-4D97-AF65-F5344CB8AC3E}">
        <p14:creationId xmlns:p14="http://schemas.microsoft.com/office/powerpoint/2010/main" val="2200996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4648200"/>
          </a:xfrm>
        </p:spPr>
        <p:txBody>
          <a:bodyPr>
            <a:noAutofit/>
          </a:bodyPr>
          <a:lstStyle/>
          <a:p>
            <a:r>
              <a:rPr lang="en-US" sz="3000" dirty="0" smtClean="0"/>
              <a:t>As shown by the table, allowed height is based on the distance from residentially zoned property or public paved ROW, whichever is closer</a:t>
            </a:r>
          </a:p>
          <a:p>
            <a:r>
              <a:rPr lang="en-US" sz="3000" dirty="0" smtClean="0"/>
              <a:t>GR is not a residential regulatory zone </a:t>
            </a:r>
          </a:p>
          <a:p>
            <a:r>
              <a:rPr lang="en-US" sz="3000" dirty="0" smtClean="0"/>
              <a:t>Therefore the closest adjacent standard is the paved ROW of Pembroke Dr.</a:t>
            </a:r>
          </a:p>
          <a:p>
            <a:r>
              <a:rPr lang="en-US" sz="3000" dirty="0" err="1" smtClean="0"/>
              <a:t>Monopine</a:t>
            </a:r>
            <a:r>
              <a:rPr lang="en-US" sz="3000" dirty="0" smtClean="0"/>
              <a:t> </a:t>
            </a:r>
            <a:r>
              <a:rPr lang="en-US" sz="3000" dirty="0"/>
              <a:t>pole is considered a “stealth” design, therefore by code an additional 25 percent in height </a:t>
            </a:r>
            <a:r>
              <a:rPr lang="en-US" sz="3000" dirty="0" smtClean="0"/>
              <a:t>would </a:t>
            </a:r>
            <a:r>
              <a:rPr lang="en-US" sz="3000" dirty="0"/>
              <a:t>also </a:t>
            </a:r>
            <a:r>
              <a:rPr lang="en-US" sz="3000" dirty="0" smtClean="0"/>
              <a:t>allowed (but is not needed) </a:t>
            </a:r>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Height and Visual Impact</a:t>
            </a:r>
            <a:endParaRPr lang="en-US" sz="3600" i="1" dirty="0"/>
          </a:p>
        </p:txBody>
      </p:sp>
    </p:spTree>
    <p:extLst>
      <p:ext uri="{BB962C8B-B14F-4D97-AF65-F5344CB8AC3E}">
        <p14:creationId xmlns:p14="http://schemas.microsoft.com/office/powerpoint/2010/main" val="3996758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Height and Visual Impact</a:t>
            </a:r>
            <a:endParaRPr lang="en-US" sz="3600" i="1" dirty="0"/>
          </a:p>
        </p:txBody>
      </p:sp>
      <p:pic>
        <p:nvPicPr>
          <p:cNvPr id="5" name="Picture 4"/>
          <p:cNvPicPr>
            <a:picLocks noChangeAspect="1"/>
          </p:cNvPicPr>
          <p:nvPr/>
        </p:nvPicPr>
        <p:blipFill>
          <a:blip r:embed="rId2"/>
          <a:stretch>
            <a:fillRect/>
          </a:stretch>
        </p:blipFill>
        <p:spPr>
          <a:xfrm>
            <a:off x="1371600" y="1012288"/>
            <a:ext cx="6400800" cy="4833424"/>
          </a:xfrm>
          <a:prstGeom prst="rect">
            <a:avLst/>
          </a:prstGeom>
          <a:ln w="19050">
            <a:solidFill>
              <a:schemeClr val="accent1"/>
            </a:solidFill>
          </a:ln>
        </p:spPr>
      </p:pic>
    </p:spTree>
    <p:extLst>
      <p:ext uri="{BB962C8B-B14F-4D97-AF65-F5344CB8AC3E}">
        <p14:creationId xmlns:p14="http://schemas.microsoft.com/office/powerpoint/2010/main" val="2944942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648200"/>
          </a:xfrm>
        </p:spPr>
        <p:txBody>
          <a:bodyPr>
            <a:noAutofit/>
          </a:bodyPr>
          <a:lstStyle/>
          <a:p>
            <a:r>
              <a:rPr lang="en-US" sz="3000" dirty="0"/>
              <a:t>No significant ridgelines </a:t>
            </a:r>
            <a:r>
              <a:rPr lang="en-US" sz="3000" dirty="0" smtClean="0"/>
              <a:t>would be </a:t>
            </a:r>
            <a:r>
              <a:rPr lang="en-US" sz="3000" dirty="0"/>
              <a:t>impacted </a:t>
            </a:r>
            <a:endParaRPr lang="en-US" sz="3000" dirty="0" smtClean="0"/>
          </a:p>
          <a:p>
            <a:r>
              <a:rPr lang="en-US" sz="3000" dirty="0" smtClean="0"/>
              <a:t>Is </a:t>
            </a:r>
            <a:r>
              <a:rPr lang="en-US" sz="3000" dirty="0"/>
              <a:t>not within 1,000 feet of any public </a:t>
            </a:r>
            <a:r>
              <a:rPr lang="en-US" sz="3000" dirty="0" smtClean="0"/>
              <a:t>trail </a:t>
            </a:r>
            <a:endParaRPr lang="en-US" sz="3000" dirty="0"/>
          </a:p>
          <a:p>
            <a:r>
              <a:rPr lang="en-US" sz="3000" dirty="0" smtClean="0"/>
              <a:t>The pad site is already disturbed / graded</a:t>
            </a:r>
          </a:p>
          <a:p>
            <a:r>
              <a:rPr lang="en-US" sz="3000" dirty="0" smtClean="0"/>
              <a:t>There are no other poles or cellular facilities in the vicinity</a:t>
            </a:r>
          </a:p>
          <a:p>
            <a:r>
              <a:rPr lang="en-US" sz="3000" dirty="0" smtClean="0"/>
              <a:t>Reflective materials will not be allowed – pole will be painted a neutral color (tan)</a:t>
            </a:r>
          </a:p>
          <a:p>
            <a:r>
              <a:rPr lang="en-US" sz="3000" dirty="0" smtClean="0"/>
              <a:t>View from east has backdrop of large mature trees, trees partially screen view from the west </a:t>
            </a:r>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Height and Visual Impact</a:t>
            </a:r>
            <a:endParaRPr lang="en-US" sz="3600" i="1" dirty="0"/>
          </a:p>
        </p:txBody>
      </p:sp>
    </p:spTree>
    <p:extLst>
      <p:ext uri="{BB962C8B-B14F-4D97-AF65-F5344CB8AC3E}">
        <p14:creationId xmlns:p14="http://schemas.microsoft.com/office/powerpoint/2010/main" val="1413287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9050"/>
            <a:ext cx="5299364" cy="6858000"/>
          </a:xfrm>
          <a:prstGeom prst="rect">
            <a:avLst/>
          </a:prstGeom>
        </p:spPr>
      </p:pic>
      <p:sp>
        <p:nvSpPr>
          <p:cNvPr id="4" name="TextBox 3"/>
          <p:cNvSpPr txBox="1"/>
          <p:nvPr/>
        </p:nvSpPr>
        <p:spPr>
          <a:xfrm>
            <a:off x="152400" y="1050869"/>
            <a:ext cx="2285999" cy="769441"/>
          </a:xfrm>
          <a:prstGeom prst="rect">
            <a:avLst/>
          </a:prstGeom>
          <a:noFill/>
        </p:spPr>
        <p:txBody>
          <a:bodyPr wrap="square" rtlCol="0">
            <a:spAutoFit/>
          </a:bodyPr>
          <a:lstStyle/>
          <a:p>
            <a:pPr lvl="0" algn="r">
              <a:spcBef>
                <a:spcPct val="20000"/>
              </a:spcBef>
            </a:pPr>
            <a:r>
              <a:rPr lang="en-US" sz="2000" b="1" dirty="0" smtClean="0"/>
              <a:t>5350 Pembroke</a:t>
            </a:r>
          </a:p>
          <a:p>
            <a:pPr lvl="0" algn="r">
              <a:spcBef>
                <a:spcPct val="20000"/>
              </a:spcBef>
            </a:pPr>
            <a:r>
              <a:rPr lang="en-US" sz="2000" b="1" dirty="0" smtClean="0"/>
              <a:t>APN 021-140-20</a:t>
            </a:r>
            <a:endParaRPr lang="en-US" sz="2000" b="1" dirty="0"/>
          </a:p>
        </p:txBody>
      </p:sp>
    </p:spTree>
    <p:extLst>
      <p:ext uri="{BB962C8B-B14F-4D97-AF65-F5344CB8AC3E}">
        <p14:creationId xmlns:p14="http://schemas.microsoft.com/office/powerpoint/2010/main" val="1105830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Height and Visual Impact</a:t>
            </a:r>
            <a:endParaRPr lang="en-US" sz="3600"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399" y="1163499"/>
            <a:ext cx="5788549" cy="4343301"/>
          </a:xfrm>
          <a:prstGeom prst="rect">
            <a:avLst/>
          </a:prstGeom>
          <a:ln w="19050">
            <a:solidFill>
              <a:schemeClr val="accent1"/>
            </a:solidFill>
          </a:ln>
        </p:spPr>
      </p:pic>
      <p:sp>
        <p:nvSpPr>
          <p:cNvPr id="6" name="TextBox 5"/>
          <p:cNvSpPr txBox="1"/>
          <p:nvPr/>
        </p:nvSpPr>
        <p:spPr>
          <a:xfrm>
            <a:off x="381000" y="5535375"/>
            <a:ext cx="8305800" cy="369332"/>
          </a:xfrm>
          <a:prstGeom prst="rect">
            <a:avLst/>
          </a:prstGeom>
          <a:noFill/>
        </p:spPr>
        <p:txBody>
          <a:bodyPr wrap="square" rtlCol="0">
            <a:spAutoFit/>
          </a:bodyPr>
          <a:lstStyle/>
          <a:p>
            <a:pPr algn="ctr"/>
            <a:r>
              <a:rPr lang="en-US" b="1" dirty="0"/>
              <a:t>Pembroke Dr. looking east at the intersection with McCarran Blvd</a:t>
            </a:r>
            <a:r>
              <a:rPr lang="en-US" b="1" dirty="0" smtClean="0"/>
              <a:t>.</a:t>
            </a:r>
            <a:endParaRPr lang="en-US" b="1" dirty="0"/>
          </a:p>
        </p:txBody>
      </p:sp>
    </p:spTree>
    <p:extLst>
      <p:ext uri="{BB962C8B-B14F-4D97-AF65-F5344CB8AC3E}">
        <p14:creationId xmlns:p14="http://schemas.microsoft.com/office/powerpoint/2010/main" val="16784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72000"/>
          </a:xfrm>
        </p:spPr>
        <p:txBody>
          <a:bodyPr>
            <a:normAutofit/>
          </a:bodyPr>
          <a:lstStyle/>
          <a:p>
            <a:r>
              <a:rPr lang="en-US" sz="3000" dirty="0"/>
              <a:t>T</a:t>
            </a:r>
            <a:r>
              <a:rPr lang="en-US" sz="3000" dirty="0" smtClean="0"/>
              <a:t>he </a:t>
            </a:r>
            <a:r>
              <a:rPr lang="en-US" sz="3000" dirty="0"/>
              <a:t>use </a:t>
            </a:r>
            <a:r>
              <a:rPr lang="en-US" sz="3000" dirty="0" smtClean="0"/>
              <a:t>is allowed by </a:t>
            </a:r>
            <a:r>
              <a:rPr lang="en-US" sz="3000" dirty="0"/>
              <a:t>SUP </a:t>
            </a:r>
            <a:r>
              <a:rPr lang="en-US" sz="3000" dirty="0" smtClean="0"/>
              <a:t>in the General Rural regulatory zone</a:t>
            </a:r>
          </a:p>
          <a:p>
            <a:r>
              <a:rPr lang="en-US" sz="3000" dirty="0" smtClean="0"/>
              <a:t>The facility has been designed to accommodate future collocation of additional carriers</a:t>
            </a:r>
          </a:p>
          <a:p>
            <a:r>
              <a:rPr lang="en-US" sz="3000" dirty="0"/>
              <a:t>The proposed location meets the required </a:t>
            </a:r>
            <a:r>
              <a:rPr lang="en-US" sz="3000" dirty="0" smtClean="0"/>
              <a:t>structure setbacks </a:t>
            </a:r>
            <a:r>
              <a:rPr lang="en-US" sz="3000" dirty="0"/>
              <a:t>(i.e. 30’ F/R, </a:t>
            </a:r>
            <a:r>
              <a:rPr lang="en-US" sz="3000" dirty="0" smtClean="0"/>
              <a:t>50’ side – 66 feet from west property line due to 36’ easement)</a:t>
            </a:r>
          </a:p>
          <a:p>
            <a:r>
              <a:rPr lang="en-US" sz="3000" dirty="0" smtClean="0"/>
              <a:t>The facility is approximately 480 feet from the nearest dwelling</a:t>
            </a:r>
            <a:endParaRPr lang="en-US" sz="3000" dirty="0"/>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Zoning and Setbacks</a:t>
            </a:r>
            <a:endParaRPr lang="en-US" sz="3600" i="1" dirty="0"/>
          </a:p>
        </p:txBody>
      </p:sp>
    </p:spTree>
    <p:extLst>
      <p:ext uri="{BB962C8B-B14F-4D97-AF65-F5344CB8AC3E}">
        <p14:creationId xmlns:p14="http://schemas.microsoft.com/office/powerpoint/2010/main" val="4023898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495800"/>
          </a:xfrm>
        </p:spPr>
        <p:txBody>
          <a:bodyPr>
            <a:normAutofit/>
          </a:bodyPr>
          <a:lstStyle/>
          <a:p>
            <a:r>
              <a:rPr lang="en-US" sz="3000" dirty="0" smtClean="0"/>
              <a:t>Minimal grading should be required</a:t>
            </a:r>
          </a:p>
          <a:p>
            <a:r>
              <a:rPr lang="en-US" sz="3000" dirty="0" smtClean="0"/>
              <a:t>Pad will </a:t>
            </a:r>
            <a:r>
              <a:rPr lang="en-US" sz="3000" dirty="0"/>
              <a:t>be located in an area that is </a:t>
            </a:r>
            <a:r>
              <a:rPr lang="en-US" sz="3000" dirty="0" smtClean="0"/>
              <a:t>already disturbed / graded:</a:t>
            </a:r>
          </a:p>
          <a:p>
            <a:pPr marL="0" indent="0">
              <a:buNone/>
            </a:pPr>
            <a:endParaRPr lang="en-US" sz="3000" dirty="0" smtClean="0"/>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Access and Grading</a:t>
            </a:r>
            <a:endParaRPr lang="en-US" sz="36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76475"/>
            <a:ext cx="490673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975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495800"/>
          </a:xfrm>
        </p:spPr>
        <p:txBody>
          <a:bodyPr>
            <a:normAutofit/>
          </a:bodyPr>
          <a:lstStyle/>
          <a:p>
            <a:r>
              <a:rPr lang="en-US" sz="3000" dirty="0" smtClean="0"/>
              <a:t>Existing access </a:t>
            </a:r>
            <a:r>
              <a:rPr lang="en-US" sz="3000" dirty="0"/>
              <a:t>to the </a:t>
            </a:r>
            <a:r>
              <a:rPr lang="en-US" sz="3000" dirty="0" smtClean="0"/>
              <a:t>pad is available off </a:t>
            </a:r>
            <a:r>
              <a:rPr lang="en-US" sz="3000" dirty="0"/>
              <a:t>of </a:t>
            </a:r>
            <a:r>
              <a:rPr lang="en-US" sz="3000" dirty="0" smtClean="0"/>
              <a:t>Pembroke Dr. through the church parking lot</a:t>
            </a:r>
          </a:p>
          <a:p>
            <a:r>
              <a:rPr lang="en-US" sz="3000" dirty="0" smtClean="0"/>
              <a:t>A 20 foot wide access easement will be granted to T-Mobile to ensure future access</a:t>
            </a:r>
          </a:p>
          <a:p>
            <a:r>
              <a:rPr lang="en-US" sz="3000" dirty="0" smtClean="0"/>
              <a:t>Improvements will include a gravel approach to the pad commencing at the edge of parking lot pavement</a:t>
            </a:r>
          </a:p>
          <a:p>
            <a:r>
              <a:rPr lang="en-US" sz="3000" dirty="0"/>
              <a:t>Since the facility will be unmanned, no parking improvements are proposed </a:t>
            </a:r>
            <a:r>
              <a:rPr lang="en-US" sz="3000" dirty="0" smtClean="0"/>
              <a:t>(but space avail.)</a:t>
            </a:r>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Access and Grading</a:t>
            </a:r>
            <a:endParaRPr lang="en-US" sz="3600" i="1" dirty="0"/>
          </a:p>
        </p:txBody>
      </p:sp>
    </p:spTree>
    <p:extLst>
      <p:ext uri="{BB962C8B-B14F-4D97-AF65-F5344CB8AC3E}">
        <p14:creationId xmlns:p14="http://schemas.microsoft.com/office/powerpoint/2010/main" val="1171129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495800"/>
          </a:xfrm>
        </p:spPr>
        <p:txBody>
          <a:bodyPr>
            <a:normAutofit/>
          </a:bodyPr>
          <a:lstStyle/>
          <a:p>
            <a:r>
              <a:rPr lang="en-US" sz="3000" dirty="0"/>
              <a:t>Utility lines </a:t>
            </a:r>
            <a:r>
              <a:rPr lang="en-US" sz="3000" dirty="0" smtClean="0"/>
              <a:t>to the facility will </a:t>
            </a:r>
            <a:r>
              <a:rPr lang="en-US" sz="3000" dirty="0"/>
              <a:t>be placed </a:t>
            </a:r>
            <a:r>
              <a:rPr lang="en-US" sz="3000" dirty="0" smtClean="0"/>
              <a:t>underground and within easements</a:t>
            </a:r>
          </a:p>
          <a:p>
            <a:r>
              <a:rPr lang="en-US" sz="3000" dirty="0" smtClean="0"/>
              <a:t>Lighting will </a:t>
            </a:r>
            <a:r>
              <a:rPr lang="en-US" sz="3000" dirty="0"/>
              <a:t>be </a:t>
            </a:r>
            <a:r>
              <a:rPr lang="en-US" sz="3000" dirty="0" smtClean="0"/>
              <a:t>minimal – one down shielded motion sensor light</a:t>
            </a:r>
          </a:p>
          <a:p>
            <a:r>
              <a:rPr lang="en-US" sz="3000" dirty="0" smtClean="0"/>
              <a:t>Landscaping  will be provided around the exterior of the 7 foot stucco wall enclosure (oleander bushes)</a:t>
            </a:r>
            <a:endParaRPr lang="en-US" sz="3000" dirty="0"/>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Utilities and Landscaping</a:t>
            </a:r>
            <a:endParaRPr lang="en-US" sz="3600" i="1" dirty="0"/>
          </a:p>
        </p:txBody>
      </p:sp>
    </p:spTree>
    <p:extLst>
      <p:ext uri="{BB962C8B-B14F-4D97-AF65-F5344CB8AC3E}">
        <p14:creationId xmlns:p14="http://schemas.microsoft.com/office/powerpoint/2010/main" val="2295326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4495800"/>
          </a:xfrm>
        </p:spPr>
        <p:txBody>
          <a:bodyPr>
            <a:noAutofit/>
          </a:bodyPr>
          <a:lstStyle/>
          <a:p>
            <a:r>
              <a:rPr lang="en-US" sz="2800" dirty="0"/>
              <a:t>Federal Aviation Regulations (FAR) Part </a:t>
            </a:r>
            <a:r>
              <a:rPr lang="en-US" sz="2800" dirty="0" smtClean="0"/>
              <a:t>77 will be triggered (less than 4,500 from Runway 7/25)</a:t>
            </a:r>
          </a:p>
          <a:p>
            <a:r>
              <a:rPr lang="en-US" sz="2800" dirty="0" smtClean="0"/>
              <a:t>T-Mobile has submitted the required </a:t>
            </a:r>
            <a:r>
              <a:rPr lang="en-US" sz="2800" i="1" dirty="0" smtClean="0"/>
              <a:t>Obstruction Analysis </a:t>
            </a:r>
            <a:r>
              <a:rPr lang="en-US" sz="2800" dirty="0" smtClean="0"/>
              <a:t>filing with the FAA – airspace determination pending (could result in safety lighting)</a:t>
            </a:r>
          </a:p>
          <a:p>
            <a:r>
              <a:rPr lang="en-US" sz="2800" dirty="0"/>
              <a:t>P</a:t>
            </a:r>
            <a:r>
              <a:rPr lang="en-US" sz="2800" dirty="0" smtClean="0"/>
              <a:t>roject must comply with Article 416</a:t>
            </a:r>
            <a:r>
              <a:rPr lang="en-US" sz="2800" dirty="0"/>
              <a:t> </a:t>
            </a:r>
            <a:r>
              <a:rPr lang="en-US" sz="2800" i="1" dirty="0" smtClean="0"/>
              <a:t>Flood Hazards</a:t>
            </a:r>
            <a:r>
              <a:rPr lang="en-US" sz="2800" dirty="0" smtClean="0"/>
              <a:t> to mitigate any impacts to the 100 year floodplain</a:t>
            </a:r>
          </a:p>
          <a:p>
            <a:r>
              <a:rPr lang="en-US" sz="2800" dirty="0" smtClean="0"/>
              <a:t>Engineering condition of approval to ensure compliance</a:t>
            </a:r>
          </a:p>
        </p:txBody>
      </p:sp>
      <p:sp>
        <p:nvSpPr>
          <p:cNvPr id="3" name="Title 2"/>
          <p:cNvSpPr>
            <a:spLocks noGrp="1"/>
          </p:cNvSpPr>
          <p:nvPr>
            <p:ph type="title"/>
          </p:nvPr>
        </p:nvSpPr>
        <p:spPr>
          <a:xfrm>
            <a:off x="1219200" y="76200"/>
            <a:ext cx="7620000" cy="792162"/>
          </a:xfrm>
        </p:spPr>
        <p:txBody>
          <a:bodyPr/>
          <a:lstStyle/>
          <a:p>
            <a:pPr algn="l"/>
            <a:r>
              <a:rPr lang="en-US" dirty="0" smtClean="0"/>
              <a:t>Analysis</a:t>
            </a:r>
            <a:endParaRPr lang="en-US" sz="3600" i="1" dirty="0"/>
          </a:p>
        </p:txBody>
      </p:sp>
    </p:spTree>
    <p:extLst>
      <p:ext uri="{BB962C8B-B14F-4D97-AF65-F5344CB8AC3E}">
        <p14:creationId xmlns:p14="http://schemas.microsoft.com/office/powerpoint/2010/main" val="2397080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534400" cy="4495800"/>
          </a:xfrm>
        </p:spPr>
        <p:txBody>
          <a:bodyPr>
            <a:noAutofit/>
          </a:bodyPr>
          <a:lstStyle/>
          <a:p>
            <a:r>
              <a:rPr lang="en-US" sz="2800" dirty="0" smtClean="0"/>
              <a:t>Policy SETM.3.4 – prohibits commercial development in the Eastside Subdivision</a:t>
            </a:r>
          </a:p>
          <a:p>
            <a:r>
              <a:rPr lang="en-US" sz="2800" dirty="0"/>
              <a:t>P</a:t>
            </a:r>
            <a:r>
              <a:rPr lang="en-US" sz="2800" dirty="0" smtClean="0"/>
              <a:t>roject is not within this subdivision, as shown below:</a:t>
            </a:r>
          </a:p>
        </p:txBody>
      </p:sp>
      <p:sp>
        <p:nvSpPr>
          <p:cNvPr id="3" name="Title 2"/>
          <p:cNvSpPr>
            <a:spLocks noGrp="1"/>
          </p:cNvSpPr>
          <p:nvPr>
            <p:ph type="title"/>
          </p:nvPr>
        </p:nvSpPr>
        <p:spPr>
          <a:xfrm>
            <a:off x="1219200" y="76200"/>
            <a:ext cx="7620000" cy="792162"/>
          </a:xfrm>
        </p:spPr>
        <p:txBody>
          <a:bodyPr/>
          <a:lstStyle/>
          <a:p>
            <a:pPr algn="l"/>
            <a:r>
              <a:rPr lang="en-US" dirty="0" smtClean="0"/>
              <a:t>Analysis – Area Plan </a:t>
            </a:r>
            <a:endParaRPr lang="en-US" sz="3600" i="1" dirty="0"/>
          </a:p>
        </p:txBody>
      </p:sp>
      <p:pic>
        <p:nvPicPr>
          <p:cNvPr id="4" name="Picture 3"/>
          <p:cNvPicPr>
            <a:picLocks noChangeAspect="1"/>
          </p:cNvPicPr>
          <p:nvPr/>
        </p:nvPicPr>
        <p:blipFill>
          <a:blip r:embed="rId2"/>
          <a:stretch>
            <a:fillRect/>
          </a:stretch>
        </p:blipFill>
        <p:spPr>
          <a:xfrm>
            <a:off x="2133600" y="2554759"/>
            <a:ext cx="4343400" cy="4023669"/>
          </a:xfrm>
          <a:prstGeom prst="rect">
            <a:avLst/>
          </a:prstGeom>
          <a:ln w="19050">
            <a:solidFill>
              <a:schemeClr val="accent1"/>
            </a:solidFill>
          </a:ln>
        </p:spPr>
      </p:pic>
    </p:spTree>
    <p:extLst>
      <p:ext uri="{BB962C8B-B14F-4D97-AF65-F5344CB8AC3E}">
        <p14:creationId xmlns:p14="http://schemas.microsoft.com/office/powerpoint/2010/main" val="2958903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543800" cy="792162"/>
          </a:xfrm>
        </p:spPr>
        <p:txBody>
          <a:bodyPr/>
          <a:lstStyle/>
          <a:p>
            <a:pPr algn="l"/>
            <a:r>
              <a:rPr lang="en-US" dirty="0" smtClean="0"/>
              <a:t>Alternative Site Analysis</a:t>
            </a:r>
            <a:endParaRPr lang="en-US" dirty="0"/>
          </a:p>
        </p:txBody>
      </p:sp>
      <p:sp>
        <p:nvSpPr>
          <p:cNvPr id="4" name="Rounded Rectangular Callout 3"/>
          <p:cNvSpPr/>
          <p:nvPr/>
        </p:nvSpPr>
        <p:spPr>
          <a:xfrm>
            <a:off x="5715000" y="1295400"/>
            <a:ext cx="2514600" cy="838200"/>
          </a:xfrm>
          <a:prstGeom prst="wedgeRoundRectCallout">
            <a:avLst>
              <a:gd name="adj1" fmla="val -21491"/>
              <a:gd name="adj2" fmla="val 1146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See detailed explanation on Page 20 of the Staff Report</a:t>
            </a:r>
            <a:endParaRPr lang="en-US" sz="2000" dirty="0"/>
          </a:p>
        </p:txBody>
      </p:sp>
      <p:sp>
        <p:nvSpPr>
          <p:cNvPr id="6" name="Content Placeholder 1"/>
          <p:cNvSpPr>
            <a:spLocks noGrp="1"/>
          </p:cNvSpPr>
          <p:nvPr>
            <p:ph idx="1"/>
          </p:nvPr>
        </p:nvSpPr>
        <p:spPr>
          <a:xfrm>
            <a:off x="457200" y="1143000"/>
            <a:ext cx="5410200" cy="4495800"/>
          </a:xfrm>
        </p:spPr>
        <p:txBody>
          <a:bodyPr>
            <a:normAutofit/>
          </a:bodyPr>
          <a:lstStyle/>
          <a:p>
            <a:pPr marL="0" indent="0">
              <a:buNone/>
            </a:pPr>
            <a:r>
              <a:rPr lang="en-US" sz="3000" dirty="0" smtClean="0"/>
              <a:t>Alternative sites considered included:</a:t>
            </a:r>
          </a:p>
          <a:p>
            <a:r>
              <a:rPr lang="en-US" sz="3000" dirty="0" smtClean="0"/>
              <a:t>City of Reno golf course</a:t>
            </a:r>
          </a:p>
          <a:p>
            <a:r>
              <a:rPr lang="en-US" sz="3000" dirty="0" smtClean="0"/>
              <a:t>Hidden Valley Regional Park</a:t>
            </a:r>
          </a:p>
          <a:p>
            <a:r>
              <a:rPr lang="en-US" sz="3000" dirty="0" smtClean="0"/>
              <a:t>TMWA water tank</a:t>
            </a:r>
          </a:p>
          <a:p>
            <a:r>
              <a:rPr lang="en-US" sz="3000" dirty="0" smtClean="0"/>
              <a:t>7415 Native Dancer Place</a:t>
            </a:r>
            <a:endParaRPr lang="en-US" sz="3000" dirty="0"/>
          </a:p>
        </p:txBody>
      </p:sp>
    </p:spTree>
    <p:extLst>
      <p:ext uri="{BB962C8B-B14F-4D97-AF65-F5344CB8AC3E}">
        <p14:creationId xmlns:p14="http://schemas.microsoft.com/office/powerpoint/2010/main" val="1949697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Reviewing Agencies</a:t>
            </a:r>
            <a:endParaRPr lang="en-US" sz="4400" b="1" dirty="0">
              <a:solidFill>
                <a:schemeClr val="bg1"/>
              </a:solidFill>
            </a:endParaRPr>
          </a:p>
        </p:txBody>
      </p:sp>
      <p:sp>
        <p:nvSpPr>
          <p:cNvPr id="7" name="TextBox 6"/>
          <p:cNvSpPr txBox="1"/>
          <p:nvPr/>
        </p:nvSpPr>
        <p:spPr>
          <a:xfrm>
            <a:off x="533400" y="1219200"/>
            <a:ext cx="8305800" cy="4142673"/>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smtClean="0"/>
              <a:t>The following reviewing agencies requested conditions of approval:</a:t>
            </a:r>
          </a:p>
          <a:p>
            <a:pPr marL="742950" lvl="1" indent="-285750">
              <a:spcBef>
                <a:spcPct val="20000"/>
              </a:spcBef>
              <a:buFont typeface="Arial" pitchFamily="34" charset="0"/>
              <a:buChar char="–"/>
            </a:pPr>
            <a:r>
              <a:rPr lang="en-US" sz="2800" b="1" dirty="0" smtClean="0"/>
              <a:t>Planning and </a:t>
            </a:r>
            <a:r>
              <a:rPr lang="en-US" sz="2800" b="1" dirty="0" smtClean="0"/>
              <a:t>Building</a:t>
            </a:r>
            <a:endParaRPr lang="en-US" sz="2800" b="1" dirty="0" smtClean="0"/>
          </a:p>
          <a:p>
            <a:pPr marL="742950" lvl="1" indent="-285750">
              <a:spcBef>
                <a:spcPct val="20000"/>
              </a:spcBef>
              <a:buFont typeface="Arial" pitchFamily="34" charset="0"/>
              <a:buChar char="–"/>
            </a:pPr>
            <a:r>
              <a:rPr lang="en-US" sz="2800" b="1" dirty="0" smtClean="0"/>
              <a:t>Land Development, Engineering and Capitol Project Division</a:t>
            </a:r>
          </a:p>
          <a:p>
            <a:pPr marL="742950" lvl="1" indent="-285750">
              <a:spcBef>
                <a:spcPct val="20000"/>
              </a:spcBef>
              <a:buFont typeface="Arial" pitchFamily="34" charset="0"/>
              <a:buChar char="–"/>
            </a:pPr>
            <a:r>
              <a:rPr lang="en-US" sz="2800" b="1" dirty="0" smtClean="0"/>
              <a:t>Reno-Tahoe Airport Authority </a:t>
            </a:r>
          </a:p>
          <a:p>
            <a:pPr marL="457200" indent="-457200">
              <a:spcBef>
                <a:spcPct val="20000"/>
              </a:spcBef>
              <a:buFont typeface="Wingdings" panose="05000000000000000000" pitchFamily="2" charset="2"/>
              <a:buChar char="§"/>
            </a:pPr>
            <a:r>
              <a:rPr lang="en-US" sz="3200" b="1" dirty="0"/>
              <a:t>See Exhibit A</a:t>
            </a:r>
            <a:r>
              <a:rPr lang="en-US" sz="3200" b="1" dirty="0" smtClean="0"/>
              <a:t> </a:t>
            </a:r>
            <a:r>
              <a:rPr lang="en-US" sz="3200" b="1" dirty="0"/>
              <a:t>of the staff report for the recommended conditions of </a:t>
            </a:r>
            <a:r>
              <a:rPr lang="en-US" sz="3200" b="1" dirty="0" smtClean="0"/>
              <a:t>approval</a:t>
            </a:r>
          </a:p>
        </p:txBody>
      </p:sp>
    </p:spTree>
    <p:extLst>
      <p:ext uri="{BB962C8B-B14F-4D97-AF65-F5344CB8AC3E}">
        <p14:creationId xmlns:p14="http://schemas.microsoft.com/office/powerpoint/2010/main" val="1754731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646331"/>
          </a:xfrm>
          <a:prstGeom prst="rect">
            <a:avLst/>
          </a:prstGeom>
          <a:noFill/>
        </p:spPr>
        <p:txBody>
          <a:bodyPr wrap="square" rtlCol="0">
            <a:spAutoFit/>
          </a:bodyPr>
          <a:lstStyle/>
          <a:p>
            <a:r>
              <a:rPr lang="en-US" sz="3600" b="1" dirty="0" smtClean="0">
                <a:solidFill>
                  <a:schemeClr val="bg1"/>
                </a:solidFill>
              </a:rPr>
              <a:t>Citizen Advisory Board/Public Comment</a:t>
            </a:r>
            <a:endParaRPr lang="en-US" sz="3600" b="1" dirty="0">
              <a:solidFill>
                <a:schemeClr val="bg1"/>
              </a:solidFill>
            </a:endParaRPr>
          </a:p>
        </p:txBody>
      </p:sp>
      <p:sp>
        <p:nvSpPr>
          <p:cNvPr id="7" name="TextBox 6"/>
          <p:cNvSpPr txBox="1"/>
          <p:nvPr/>
        </p:nvSpPr>
        <p:spPr>
          <a:xfrm>
            <a:off x="457200" y="1371600"/>
            <a:ext cx="8382000" cy="3970318"/>
          </a:xfrm>
          <a:prstGeom prst="rect">
            <a:avLst/>
          </a:prstGeom>
          <a:noFill/>
        </p:spPr>
        <p:txBody>
          <a:bodyPr wrap="square" rtlCol="0">
            <a:spAutoFit/>
          </a:bodyPr>
          <a:lstStyle/>
          <a:p>
            <a:pPr marL="342900" indent="-342900">
              <a:spcBef>
                <a:spcPct val="20000"/>
              </a:spcBef>
              <a:buFont typeface="Wingdings" pitchFamily="2" charset="2"/>
              <a:buChar char="§"/>
            </a:pPr>
            <a:r>
              <a:rPr lang="en-US" sz="3000" b="1" dirty="0" smtClean="0"/>
              <a:t>The South Truckee Meadows/Washoe Valley </a:t>
            </a:r>
            <a:r>
              <a:rPr lang="en-US" sz="3000" b="1" dirty="0"/>
              <a:t>Citizen Advisory Board </a:t>
            </a:r>
            <a:r>
              <a:rPr lang="en-US" sz="3000" b="1" dirty="0" smtClean="0"/>
              <a:t>reviewed the application on September 6, 2018</a:t>
            </a:r>
          </a:p>
          <a:p>
            <a:pPr marL="342900" indent="-342900">
              <a:spcBef>
                <a:spcPct val="20000"/>
              </a:spcBef>
              <a:buFont typeface="Wingdings" pitchFamily="2" charset="2"/>
              <a:buChar char="§"/>
            </a:pPr>
            <a:r>
              <a:rPr lang="en-US" sz="3000" b="1" dirty="0" smtClean="0"/>
              <a:t>The CAB did not have any substantive comments and unanimously recommended approval</a:t>
            </a:r>
          </a:p>
          <a:p>
            <a:pPr marL="342900" indent="-342900">
              <a:spcBef>
                <a:spcPct val="20000"/>
              </a:spcBef>
              <a:buFont typeface="Wingdings" pitchFamily="2" charset="2"/>
              <a:buChar char="§"/>
            </a:pPr>
            <a:r>
              <a:rPr lang="en-US" sz="3000" b="1" dirty="0" smtClean="0"/>
              <a:t>Staff has not received any comments from noticed adjacent property owners or the general public</a:t>
            </a:r>
          </a:p>
        </p:txBody>
      </p:sp>
    </p:spTree>
    <p:extLst>
      <p:ext uri="{BB962C8B-B14F-4D97-AF65-F5344CB8AC3E}">
        <p14:creationId xmlns:p14="http://schemas.microsoft.com/office/powerpoint/2010/main" val="3225312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65667" y="1219200"/>
            <a:ext cx="8305800" cy="4062651"/>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Proposed to improve T-Mobile cellular coverage and data speeds in the Hidden Valley vicinity</a:t>
            </a:r>
          </a:p>
          <a:p>
            <a:pPr marL="342900" lvl="0" indent="-342900">
              <a:spcBef>
                <a:spcPct val="20000"/>
              </a:spcBef>
              <a:buFont typeface="Wingdings" pitchFamily="2" charset="2"/>
              <a:buChar char="§"/>
            </a:pPr>
            <a:r>
              <a:rPr lang="en-US" sz="3000" b="1" dirty="0" smtClean="0"/>
              <a:t>Facility would also potentially improve E911 service</a:t>
            </a:r>
          </a:p>
          <a:p>
            <a:pPr marL="342900" lvl="0" indent="-342900">
              <a:spcBef>
                <a:spcPct val="20000"/>
              </a:spcBef>
              <a:buFont typeface="Wingdings" pitchFamily="2" charset="2"/>
              <a:buChar char="§"/>
            </a:pPr>
            <a:r>
              <a:rPr lang="en-US" sz="3000" b="1" dirty="0" smtClean="0"/>
              <a:t>Would be located on a parcel owned by the Lighthouse Baptist Church of Reno</a:t>
            </a:r>
          </a:p>
          <a:p>
            <a:pPr marL="342900" indent="-342900">
              <a:spcBef>
                <a:spcPct val="20000"/>
              </a:spcBef>
              <a:buFont typeface="Wingdings" pitchFamily="2" charset="2"/>
              <a:buChar char="§"/>
            </a:pPr>
            <a:r>
              <a:rPr lang="en-US" sz="3000" b="1" dirty="0">
                <a:solidFill>
                  <a:prstClr val="black"/>
                </a:solidFill>
              </a:rPr>
              <a:t>T-Mobile has been trying to locate a facility in the area for over two </a:t>
            </a:r>
            <a:r>
              <a:rPr lang="en-US" sz="3000" b="1" dirty="0" smtClean="0">
                <a:solidFill>
                  <a:prstClr val="black"/>
                </a:solidFill>
              </a:rPr>
              <a:t>years</a:t>
            </a:r>
            <a:endParaRPr lang="en-US" sz="3000" b="1" dirty="0" smtClean="0"/>
          </a:p>
        </p:txBody>
      </p:sp>
    </p:spTree>
    <p:extLst>
      <p:ext uri="{BB962C8B-B14F-4D97-AF65-F5344CB8AC3E}">
        <p14:creationId xmlns:p14="http://schemas.microsoft.com/office/powerpoint/2010/main" val="369951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52399"/>
            <a:ext cx="7772400" cy="769441"/>
          </a:xfrm>
          <a:prstGeom prst="rect">
            <a:avLst/>
          </a:prstGeom>
          <a:noFill/>
        </p:spPr>
        <p:txBody>
          <a:bodyPr wrap="square" rtlCol="0">
            <a:spAutoFit/>
          </a:bodyPr>
          <a:lstStyle/>
          <a:p>
            <a:r>
              <a:rPr lang="en-US" sz="4400" b="1" dirty="0" smtClean="0">
                <a:solidFill>
                  <a:schemeClr val="bg1"/>
                </a:solidFill>
              </a:rPr>
              <a:t>Mailing Notice Map</a:t>
            </a:r>
            <a:endParaRPr lang="en-US" sz="3600" b="1" i="1" dirty="0">
              <a:solidFill>
                <a:schemeClr val="bg1"/>
              </a:solidFill>
            </a:endParaRPr>
          </a:p>
        </p:txBody>
      </p:sp>
      <p:sp>
        <p:nvSpPr>
          <p:cNvPr id="6" name="TextBox 5"/>
          <p:cNvSpPr txBox="1"/>
          <p:nvPr/>
        </p:nvSpPr>
        <p:spPr>
          <a:xfrm>
            <a:off x="457200" y="1371601"/>
            <a:ext cx="1905000" cy="1200329"/>
          </a:xfrm>
          <a:prstGeom prst="rect">
            <a:avLst/>
          </a:prstGeom>
          <a:noFill/>
        </p:spPr>
        <p:txBody>
          <a:bodyPr wrap="square" rtlCol="0">
            <a:spAutoFit/>
          </a:bodyPr>
          <a:lstStyle/>
          <a:p>
            <a:pPr>
              <a:spcBef>
                <a:spcPct val="20000"/>
              </a:spcBef>
            </a:pPr>
            <a:r>
              <a:rPr lang="en-US" sz="2400" b="1" dirty="0" smtClean="0"/>
              <a:t>A minimum of 30 parcels were noticed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959940"/>
            <a:ext cx="4572000" cy="5916706"/>
          </a:xfrm>
          <a:prstGeom prst="rect">
            <a:avLst/>
          </a:prstGeom>
        </p:spPr>
      </p:pic>
    </p:spTree>
    <p:extLst>
      <p:ext uri="{BB962C8B-B14F-4D97-AF65-F5344CB8AC3E}">
        <p14:creationId xmlns:p14="http://schemas.microsoft.com/office/powerpoint/2010/main" val="2638443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376687" y="1143000"/>
            <a:ext cx="8382000" cy="4339650"/>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solidFill>
                  <a:prstClr val="black"/>
                </a:solidFill>
              </a:rPr>
              <a:t>WCC </a:t>
            </a:r>
            <a:r>
              <a:rPr lang="en-US" sz="3000" b="1" dirty="0">
                <a:solidFill>
                  <a:prstClr val="black"/>
                </a:solidFill>
              </a:rPr>
              <a:t>Section 110.810.30, Article 810 Special Use Permits </a:t>
            </a:r>
            <a:r>
              <a:rPr lang="en-US" sz="2800" b="1" i="1" dirty="0">
                <a:solidFill>
                  <a:prstClr val="black"/>
                </a:solidFill>
              </a:rPr>
              <a:t>(Consistency with Master Plan, Adequate Improvements, Site Suitability, Issuance Not Detrimental, Effect on Military Installation)</a:t>
            </a:r>
          </a:p>
          <a:p>
            <a:pPr marL="342900" lvl="0" indent="-342900">
              <a:spcBef>
                <a:spcPct val="20000"/>
              </a:spcBef>
              <a:buFont typeface="Wingdings" pitchFamily="2" charset="2"/>
              <a:buChar char="§"/>
            </a:pPr>
            <a:r>
              <a:rPr lang="en-US" sz="3000" b="1" dirty="0">
                <a:solidFill>
                  <a:prstClr val="black"/>
                </a:solidFill>
              </a:rPr>
              <a:t>WCC Section 110.324.75, Article 324 Communication Facilities </a:t>
            </a:r>
            <a:r>
              <a:rPr lang="en-US" sz="2800" b="1" i="1" dirty="0">
                <a:solidFill>
                  <a:prstClr val="black"/>
                </a:solidFill>
              </a:rPr>
              <a:t>(Meets Standards, Public Input, Impacts) </a:t>
            </a:r>
          </a:p>
          <a:p>
            <a:pPr marL="342900" lvl="0" indent="-342900">
              <a:spcBef>
                <a:spcPct val="20000"/>
              </a:spcBef>
              <a:buFont typeface="Wingdings" pitchFamily="2" charset="2"/>
              <a:buChar char="§"/>
            </a:pPr>
            <a:r>
              <a:rPr lang="en-US" sz="3000" b="1" dirty="0" smtClean="0">
                <a:solidFill>
                  <a:prstClr val="black"/>
                </a:solidFill>
              </a:rPr>
              <a:t>Consistency with the Southeast Truckee Meadows Area Plan</a:t>
            </a:r>
            <a:endParaRPr lang="en-US" sz="2800" b="1" i="1" dirty="0">
              <a:solidFill>
                <a:prstClr val="black"/>
              </a:solidFill>
            </a:endParaRPr>
          </a:p>
        </p:txBody>
      </p:sp>
    </p:spTree>
    <p:extLst>
      <p:ext uri="{BB962C8B-B14F-4D97-AF65-F5344CB8AC3E}">
        <p14:creationId xmlns:p14="http://schemas.microsoft.com/office/powerpoint/2010/main" val="1768274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457198" y="1371600"/>
            <a:ext cx="8301487" cy="2160591"/>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a:solidFill>
                  <a:prstClr val="black"/>
                </a:solidFill>
              </a:rPr>
              <a:t>Staff analysis </a:t>
            </a:r>
            <a:r>
              <a:rPr lang="en-US" sz="3200" b="1" dirty="0" smtClean="0">
                <a:solidFill>
                  <a:prstClr val="black"/>
                </a:solidFill>
              </a:rPr>
              <a:t>is </a:t>
            </a:r>
            <a:r>
              <a:rPr lang="en-US" sz="3200" b="1" dirty="0">
                <a:solidFill>
                  <a:prstClr val="black"/>
                </a:solidFill>
              </a:rPr>
              <a:t>provided in the staff report starting on page </a:t>
            </a:r>
            <a:r>
              <a:rPr lang="en-US" sz="3200" b="1" dirty="0" smtClean="0">
                <a:solidFill>
                  <a:prstClr val="black"/>
                </a:solidFill>
              </a:rPr>
              <a:t>22</a:t>
            </a:r>
            <a:endParaRPr lang="en-US" sz="3200" b="1" dirty="0">
              <a:solidFill>
                <a:prstClr val="black"/>
              </a:solidFill>
            </a:endParaRPr>
          </a:p>
          <a:p>
            <a:pPr marL="342900" lvl="0" indent="-342900">
              <a:spcBef>
                <a:spcPct val="20000"/>
              </a:spcBef>
              <a:buFont typeface="Wingdings" pitchFamily="2" charset="2"/>
              <a:buChar char="§"/>
            </a:pPr>
            <a:r>
              <a:rPr lang="en-US" sz="3200" b="1" dirty="0">
                <a:solidFill>
                  <a:prstClr val="black"/>
                </a:solidFill>
              </a:rPr>
              <a:t>Staff is able to make </a:t>
            </a:r>
            <a:r>
              <a:rPr lang="en-US" sz="3200" b="1" dirty="0" smtClean="0">
                <a:solidFill>
                  <a:prstClr val="black"/>
                </a:solidFill>
              </a:rPr>
              <a:t>all of </a:t>
            </a:r>
            <a:r>
              <a:rPr lang="en-US" sz="3200" b="1" dirty="0">
                <a:solidFill>
                  <a:prstClr val="black"/>
                </a:solidFill>
              </a:rPr>
              <a:t>the required </a:t>
            </a:r>
            <a:r>
              <a:rPr lang="en-US" sz="3200" b="1" dirty="0" smtClean="0">
                <a:solidFill>
                  <a:prstClr val="black"/>
                </a:solidFill>
              </a:rPr>
              <a:t>findings</a:t>
            </a:r>
            <a:endParaRPr lang="en-US" sz="3200" b="1" dirty="0">
              <a:solidFill>
                <a:prstClr val="black"/>
              </a:solidFill>
            </a:endParaRPr>
          </a:p>
        </p:txBody>
      </p:sp>
    </p:spTree>
    <p:extLst>
      <p:ext uri="{BB962C8B-B14F-4D97-AF65-F5344CB8AC3E}">
        <p14:creationId xmlns:p14="http://schemas.microsoft.com/office/powerpoint/2010/main" val="2513423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Staff Recommendation </a:t>
            </a:r>
            <a:endParaRPr lang="en-US" sz="3600" b="1" i="1" dirty="0">
              <a:solidFill>
                <a:schemeClr val="bg1"/>
              </a:solidFill>
            </a:endParaRPr>
          </a:p>
        </p:txBody>
      </p:sp>
      <p:sp>
        <p:nvSpPr>
          <p:cNvPr id="7" name="TextBox 6"/>
          <p:cNvSpPr txBox="1"/>
          <p:nvPr/>
        </p:nvSpPr>
        <p:spPr>
          <a:xfrm>
            <a:off x="533400" y="1981200"/>
            <a:ext cx="8301487" cy="2062103"/>
          </a:xfrm>
          <a:prstGeom prst="rect">
            <a:avLst/>
          </a:prstGeom>
          <a:noFill/>
        </p:spPr>
        <p:txBody>
          <a:bodyPr wrap="square" rtlCol="0">
            <a:spAutoFit/>
          </a:bodyPr>
          <a:lstStyle/>
          <a:p>
            <a:pPr>
              <a:spcBef>
                <a:spcPct val="20000"/>
              </a:spcBef>
            </a:pPr>
            <a:r>
              <a:rPr lang="en-US" sz="3200" b="1" dirty="0"/>
              <a:t>After a thorough analysis and review, Special Use Permit Case Number </a:t>
            </a:r>
            <a:r>
              <a:rPr lang="en-US" sz="3200" b="1" dirty="0" smtClean="0"/>
              <a:t>WSUP18-0007 for T-Mobile</a:t>
            </a:r>
            <a:r>
              <a:rPr lang="en-US" sz="3200" b="1" i="1" dirty="0" smtClean="0"/>
              <a:t> </a:t>
            </a:r>
            <a:r>
              <a:rPr lang="en-US" sz="3200" b="1" dirty="0" smtClean="0"/>
              <a:t>(Lighthouse Baptist Church) </a:t>
            </a:r>
            <a:r>
              <a:rPr lang="en-US" sz="3200" b="1" dirty="0"/>
              <a:t>is being recommended for approval with conditions. </a:t>
            </a:r>
          </a:p>
        </p:txBody>
      </p:sp>
    </p:spTree>
    <p:extLst>
      <p:ext uri="{BB962C8B-B14F-4D97-AF65-F5344CB8AC3E}">
        <p14:creationId xmlns:p14="http://schemas.microsoft.com/office/powerpoint/2010/main" val="285626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Possible Motion </a:t>
            </a:r>
            <a:endParaRPr lang="en-US" sz="3600" b="1" i="1" dirty="0">
              <a:solidFill>
                <a:schemeClr val="bg1"/>
              </a:solidFill>
            </a:endParaRPr>
          </a:p>
        </p:txBody>
      </p:sp>
      <p:sp>
        <p:nvSpPr>
          <p:cNvPr id="7" name="TextBox 6"/>
          <p:cNvSpPr txBox="1"/>
          <p:nvPr/>
        </p:nvSpPr>
        <p:spPr>
          <a:xfrm>
            <a:off x="445158" y="1143000"/>
            <a:ext cx="8479767" cy="4401205"/>
          </a:xfrm>
          <a:prstGeom prst="rect">
            <a:avLst/>
          </a:prstGeom>
          <a:noFill/>
        </p:spPr>
        <p:txBody>
          <a:bodyPr wrap="square" rtlCol="0">
            <a:spAutoFit/>
          </a:bodyPr>
          <a:lstStyle/>
          <a:p>
            <a:pPr>
              <a:spcBef>
                <a:spcPct val="20000"/>
              </a:spcBef>
            </a:pPr>
            <a:r>
              <a:rPr lang="en-US" sz="2800" b="1" dirty="0"/>
              <a:t>I move that, after considering the information contained within the staff report and the information received during the public hearing, the Washoe County Board of Adjustment approve, with the conditions included at Exhibit A</a:t>
            </a:r>
            <a:r>
              <a:rPr lang="en-US" sz="2800" b="1" dirty="0" smtClean="0"/>
              <a:t> </a:t>
            </a:r>
            <a:r>
              <a:rPr lang="en-US" sz="2800" b="1" dirty="0"/>
              <a:t>to the staff report for this item, Special Use Permit Case Number </a:t>
            </a:r>
            <a:r>
              <a:rPr lang="en-US" sz="2800" b="1" dirty="0" smtClean="0"/>
              <a:t>WSUP18-0007 </a:t>
            </a:r>
            <a:r>
              <a:rPr lang="en-US" sz="2800" b="1" dirty="0"/>
              <a:t>for </a:t>
            </a:r>
            <a:r>
              <a:rPr lang="en-US" sz="2800" b="1" dirty="0" smtClean="0"/>
              <a:t>T-Mobile (Lighthouse Baptist Church), </a:t>
            </a:r>
            <a:r>
              <a:rPr lang="en-US" sz="2800" b="1" dirty="0"/>
              <a:t>being able to make the findings required by Washoe County Code Section 110.810.30,  Section </a:t>
            </a:r>
            <a:r>
              <a:rPr lang="en-US" sz="2800" b="1" dirty="0" smtClean="0"/>
              <a:t>110.324.75, </a:t>
            </a:r>
            <a:r>
              <a:rPr lang="en-US" sz="2800" b="1" dirty="0"/>
              <a:t>and </a:t>
            </a:r>
            <a:r>
              <a:rPr lang="en-US" sz="2800" b="1" dirty="0" smtClean="0"/>
              <a:t>consistency with the Southeast Truckee Meadows </a:t>
            </a:r>
            <a:r>
              <a:rPr lang="en-US" sz="2800" b="1" dirty="0"/>
              <a:t>Area </a:t>
            </a:r>
            <a:r>
              <a:rPr lang="en-US" sz="2800" b="1" dirty="0" smtClean="0"/>
              <a:t>Plan. </a:t>
            </a:r>
            <a:endParaRPr lang="en-US" sz="2800" b="1" dirty="0"/>
          </a:p>
        </p:txBody>
      </p:sp>
    </p:spTree>
    <p:extLst>
      <p:ext uri="{BB962C8B-B14F-4D97-AF65-F5344CB8AC3E}">
        <p14:creationId xmlns:p14="http://schemas.microsoft.com/office/powerpoint/2010/main" val="3306097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Motion Findings</a:t>
            </a:r>
            <a:endParaRPr lang="en-US" sz="3600" b="1" i="1" dirty="0">
              <a:solidFill>
                <a:schemeClr val="bg1"/>
              </a:solidFill>
            </a:endParaRPr>
          </a:p>
        </p:txBody>
      </p:sp>
      <p:sp>
        <p:nvSpPr>
          <p:cNvPr id="7" name="TextBox 6"/>
          <p:cNvSpPr txBox="1"/>
          <p:nvPr/>
        </p:nvSpPr>
        <p:spPr>
          <a:xfrm>
            <a:off x="435633" y="990600"/>
            <a:ext cx="8301487" cy="523220"/>
          </a:xfrm>
          <a:prstGeom prst="rect">
            <a:avLst/>
          </a:prstGeom>
          <a:noFill/>
        </p:spPr>
        <p:txBody>
          <a:bodyPr wrap="square" rtlCol="0">
            <a:spAutoFit/>
          </a:bodyPr>
          <a:lstStyle/>
          <a:p>
            <a:pPr>
              <a:spcBef>
                <a:spcPct val="20000"/>
              </a:spcBef>
            </a:pPr>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33" y="991980"/>
            <a:ext cx="8358187" cy="48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061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Motion Findings</a:t>
            </a:r>
            <a:endParaRPr lang="en-US" sz="3600" b="1" i="1" dirty="0">
              <a:solidFill>
                <a:schemeClr val="bg1"/>
              </a:solidFill>
            </a:endParaRPr>
          </a:p>
        </p:txBody>
      </p:sp>
      <p:sp>
        <p:nvSpPr>
          <p:cNvPr id="7" name="TextBox 6"/>
          <p:cNvSpPr txBox="1"/>
          <p:nvPr/>
        </p:nvSpPr>
        <p:spPr>
          <a:xfrm>
            <a:off x="435633" y="990600"/>
            <a:ext cx="8301487" cy="523220"/>
          </a:xfrm>
          <a:prstGeom prst="rect">
            <a:avLst/>
          </a:prstGeom>
          <a:noFill/>
        </p:spPr>
        <p:txBody>
          <a:bodyPr wrap="square" rtlCol="0">
            <a:spAutoFit/>
          </a:bodyPr>
          <a:lstStyle/>
          <a:p>
            <a:pPr>
              <a:spcBef>
                <a:spcPct val="20000"/>
              </a:spcBef>
            </a:pPr>
            <a:endParaRPr lang="en-US" sz="2800" b="1"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1458"/>
          <a:stretch/>
        </p:blipFill>
        <p:spPr bwMode="auto">
          <a:xfrm>
            <a:off x="416583" y="1271260"/>
            <a:ext cx="8351837" cy="313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031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Appeal Process </a:t>
            </a:r>
            <a:endParaRPr lang="en-US" sz="3600" b="1" i="1" dirty="0">
              <a:solidFill>
                <a:schemeClr val="bg1"/>
              </a:solidFill>
            </a:endParaRPr>
          </a:p>
        </p:txBody>
      </p:sp>
      <p:sp>
        <p:nvSpPr>
          <p:cNvPr id="7" name="TextBox 6"/>
          <p:cNvSpPr txBox="1"/>
          <p:nvPr/>
        </p:nvSpPr>
        <p:spPr>
          <a:xfrm>
            <a:off x="445697" y="1066800"/>
            <a:ext cx="8393503" cy="4662815"/>
          </a:xfrm>
          <a:prstGeom prst="rect">
            <a:avLst/>
          </a:prstGeom>
          <a:noFill/>
        </p:spPr>
        <p:txBody>
          <a:bodyPr wrap="square" rtlCol="0">
            <a:spAutoFit/>
          </a:bodyPr>
          <a:lstStyle/>
          <a:p>
            <a:pPr>
              <a:spcBef>
                <a:spcPct val="20000"/>
              </a:spcBef>
            </a:pPr>
            <a:r>
              <a:rPr lang="en-US" sz="2700" b="1" dirty="0"/>
              <a:t>Board of Adjustment action will be effective 10 calendar days after the written decision is filed with the Secretary to the Board of Adjustment and mailed to the applicant, unless the action is appealed to the Washoe County Board of County Commissioners, in which case the outcome of the appeal shall be determined by the Washoe County Board of County Commissioners.  Any appeal must be filed in writing with the Planning and Development Division within 10 calendar days after the written decision is signed by and filed with the Secretary to the Board of Adjustment, and mailed to the applicant.  </a:t>
            </a:r>
          </a:p>
        </p:txBody>
      </p:sp>
    </p:spTree>
    <p:extLst>
      <p:ext uri="{BB962C8B-B14F-4D97-AF65-F5344CB8AC3E}">
        <p14:creationId xmlns:p14="http://schemas.microsoft.com/office/powerpoint/2010/main" val="2982807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00050" y="1219200"/>
            <a:ext cx="8458200" cy="3970318"/>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solidFill>
                  <a:prstClr val="black"/>
                </a:solidFill>
              </a:rPr>
              <a:t>T-Mobile </a:t>
            </a:r>
            <a:r>
              <a:rPr lang="en-US" sz="3000" b="1" dirty="0">
                <a:solidFill>
                  <a:prstClr val="black"/>
                </a:solidFill>
              </a:rPr>
              <a:t>explored 4</a:t>
            </a:r>
            <a:r>
              <a:rPr lang="en-US" sz="3000" b="1" dirty="0" smtClean="0">
                <a:solidFill>
                  <a:prstClr val="black"/>
                </a:solidFill>
              </a:rPr>
              <a:t> alternative locations throughout the Hidden Valley area of interest (aka the “search ring”)</a:t>
            </a:r>
          </a:p>
          <a:p>
            <a:pPr marL="342900" lvl="0" indent="-342900">
              <a:spcBef>
                <a:spcPct val="20000"/>
              </a:spcBef>
              <a:buFont typeface="Wingdings" pitchFamily="2" charset="2"/>
              <a:buChar char="§"/>
            </a:pPr>
            <a:r>
              <a:rPr lang="en-US" sz="3000" b="1" dirty="0">
                <a:solidFill>
                  <a:prstClr val="black"/>
                </a:solidFill>
              </a:rPr>
              <a:t>T</a:t>
            </a:r>
            <a:r>
              <a:rPr lang="en-US" sz="3000" b="1" dirty="0" smtClean="0">
                <a:solidFill>
                  <a:prstClr val="black"/>
                </a:solidFill>
              </a:rPr>
              <a:t>hese sites either did not satisfy service objectives or did not have willing leasers (owners)</a:t>
            </a:r>
          </a:p>
          <a:p>
            <a:pPr marL="342900" lvl="0" indent="-342900">
              <a:spcBef>
                <a:spcPct val="20000"/>
              </a:spcBef>
              <a:buFont typeface="Wingdings" pitchFamily="2" charset="2"/>
              <a:buChar char="§"/>
            </a:pPr>
            <a:r>
              <a:rPr lang="en-US" sz="3000" b="1" dirty="0" smtClean="0">
                <a:solidFill>
                  <a:prstClr val="black"/>
                </a:solidFill>
              </a:rPr>
              <a:t>Previously approved SUP for an integrated 55 foot high steeple facility (built into the church) was not built due to cost</a:t>
            </a:r>
          </a:p>
        </p:txBody>
      </p:sp>
    </p:spTree>
    <p:extLst>
      <p:ext uri="{BB962C8B-B14F-4D97-AF65-F5344CB8AC3E}">
        <p14:creationId xmlns:p14="http://schemas.microsoft.com/office/powerpoint/2010/main" val="221813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381000" y="1371600"/>
            <a:ext cx="8458200" cy="3600986"/>
          </a:xfrm>
          <a:prstGeom prst="rect">
            <a:avLst/>
          </a:prstGeom>
          <a:noFill/>
        </p:spPr>
        <p:txBody>
          <a:bodyPr wrap="square" rtlCol="0">
            <a:spAutoFit/>
          </a:bodyPr>
          <a:lstStyle/>
          <a:p>
            <a:pPr marL="342900" indent="-342900">
              <a:spcBef>
                <a:spcPct val="20000"/>
              </a:spcBef>
              <a:buFont typeface="Wingdings" pitchFamily="2" charset="2"/>
              <a:buChar char="§"/>
            </a:pPr>
            <a:r>
              <a:rPr lang="en-US" sz="3000" b="1" dirty="0" smtClean="0">
                <a:solidFill>
                  <a:prstClr val="black"/>
                </a:solidFill>
              </a:rPr>
              <a:t>4-acre parcel – General Rural (GR) regulatory </a:t>
            </a:r>
            <a:r>
              <a:rPr lang="en-US" sz="3000" b="1" dirty="0">
                <a:solidFill>
                  <a:prstClr val="black"/>
                </a:solidFill>
              </a:rPr>
              <a:t>zone </a:t>
            </a:r>
          </a:p>
          <a:p>
            <a:pPr marL="342900" lvl="0" indent="-342900">
              <a:spcBef>
                <a:spcPct val="20000"/>
              </a:spcBef>
              <a:buFont typeface="Wingdings" pitchFamily="2" charset="2"/>
              <a:buChar char="§"/>
            </a:pPr>
            <a:r>
              <a:rPr lang="en-US" sz="3000" b="1" dirty="0" smtClean="0">
                <a:solidFill>
                  <a:prstClr val="black"/>
                </a:solidFill>
              </a:rPr>
              <a:t>The site is surrounded by other GR parcels that are mostly vacant</a:t>
            </a:r>
          </a:p>
          <a:p>
            <a:pPr marL="342900" lvl="0" indent="-342900">
              <a:spcBef>
                <a:spcPct val="20000"/>
              </a:spcBef>
              <a:buFont typeface="Wingdings" pitchFamily="2" charset="2"/>
              <a:buChar char="§"/>
            </a:pPr>
            <a:r>
              <a:rPr lang="en-US" sz="3000" b="1" dirty="0" smtClean="0">
                <a:solidFill>
                  <a:prstClr val="black"/>
                </a:solidFill>
              </a:rPr>
              <a:t>Existing non-conforming lot – new uses may be added if they meet code</a:t>
            </a:r>
          </a:p>
          <a:p>
            <a:pPr marL="342900" lvl="0" indent="-342900">
              <a:spcBef>
                <a:spcPct val="20000"/>
              </a:spcBef>
              <a:buFont typeface="Wingdings" pitchFamily="2" charset="2"/>
              <a:buChar char="§"/>
            </a:pPr>
            <a:r>
              <a:rPr lang="en-US" sz="3000" b="1" dirty="0" smtClean="0">
                <a:solidFill>
                  <a:prstClr val="black"/>
                </a:solidFill>
              </a:rPr>
              <a:t>Subject parcel is in the 100-year (1% chance) floodplain (thus the GR zoning)</a:t>
            </a:r>
          </a:p>
        </p:txBody>
      </p:sp>
    </p:spTree>
    <p:extLst>
      <p:ext uri="{BB962C8B-B14F-4D97-AF65-F5344CB8AC3E}">
        <p14:creationId xmlns:p14="http://schemas.microsoft.com/office/powerpoint/2010/main" val="1191335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65667" y="1066800"/>
            <a:ext cx="8305800" cy="4616648"/>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A “significant gap” (per 110.324.55) is not being claimed nor demonstrated</a:t>
            </a:r>
          </a:p>
          <a:p>
            <a:pPr marL="342900" lvl="0" indent="-342900">
              <a:spcBef>
                <a:spcPct val="20000"/>
              </a:spcBef>
              <a:buFont typeface="Wingdings" pitchFamily="2" charset="2"/>
              <a:buChar char="§"/>
            </a:pPr>
            <a:r>
              <a:rPr lang="en-US" sz="3000" b="1" dirty="0"/>
              <a:t>S</a:t>
            </a:r>
            <a:r>
              <a:rPr lang="en-US" sz="3000" b="1" dirty="0" smtClean="0"/>
              <a:t>tandard review parameters regarding height and location for locating in GR regulatory zone</a:t>
            </a:r>
          </a:p>
          <a:p>
            <a:pPr marL="342900" lvl="0" indent="-342900">
              <a:spcBef>
                <a:spcPct val="20000"/>
              </a:spcBef>
              <a:buFont typeface="Wingdings" pitchFamily="2" charset="2"/>
              <a:buChar char="§"/>
            </a:pPr>
            <a:r>
              <a:rPr lang="en-US" sz="3000" b="1" dirty="0" smtClean="0"/>
              <a:t>Proposing to use “stealth design” in the form of a pine tree (</a:t>
            </a:r>
            <a:r>
              <a:rPr lang="en-US" sz="3000" b="1" dirty="0" err="1" smtClean="0"/>
              <a:t>a.k.a</a:t>
            </a:r>
            <a:r>
              <a:rPr lang="en-US" sz="3000" b="1" dirty="0" smtClean="0"/>
              <a:t> “</a:t>
            </a:r>
            <a:r>
              <a:rPr lang="en-US" sz="3000" b="1" dirty="0" err="1" smtClean="0"/>
              <a:t>monopine</a:t>
            </a:r>
            <a:r>
              <a:rPr lang="en-US" sz="3000" b="1" dirty="0" smtClean="0"/>
              <a:t>”) – antenna arrays will be screened by faux branches</a:t>
            </a:r>
          </a:p>
          <a:p>
            <a:pPr marL="342900" lvl="0" indent="-342900">
              <a:spcBef>
                <a:spcPct val="20000"/>
              </a:spcBef>
              <a:buFont typeface="Wingdings" pitchFamily="2" charset="2"/>
              <a:buChar char="§"/>
            </a:pPr>
            <a:r>
              <a:rPr lang="en-US" sz="3000" b="1" dirty="0" smtClean="0"/>
              <a:t>Ground equipment located inside 7 foot stucco wall enclosure matching the church building</a:t>
            </a:r>
            <a:endParaRPr lang="en-US" sz="3000" b="1" dirty="0"/>
          </a:p>
        </p:txBody>
      </p:sp>
    </p:spTree>
    <p:extLst>
      <p:ext uri="{BB962C8B-B14F-4D97-AF65-F5344CB8AC3E}">
        <p14:creationId xmlns:p14="http://schemas.microsoft.com/office/powerpoint/2010/main" val="418952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Vicinity Map - Aerial</a:t>
            </a:r>
            <a:endParaRPr lang="en-US" sz="4400" b="1" dirty="0">
              <a:solidFill>
                <a:schemeClr val="bg1"/>
              </a:solidFill>
            </a:endParaRPr>
          </a:p>
        </p:txBody>
      </p:sp>
      <p:pic>
        <p:nvPicPr>
          <p:cNvPr id="7" name="Picture 6"/>
          <p:cNvPicPr>
            <a:picLocks noChangeAspect="1"/>
          </p:cNvPicPr>
          <p:nvPr/>
        </p:nvPicPr>
        <p:blipFill>
          <a:blip r:embed="rId2"/>
          <a:stretch>
            <a:fillRect/>
          </a:stretch>
        </p:blipFill>
        <p:spPr>
          <a:xfrm>
            <a:off x="266169" y="990600"/>
            <a:ext cx="8611661" cy="5181600"/>
          </a:xfrm>
          <a:prstGeom prst="rect">
            <a:avLst/>
          </a:prstGeom>
          <a:ln w="19050">
            <a:solidFill>
              <a:schemeClr val="accent1"/>
            </a:solidFill>
          </a:ln>
        </p:spPr>
      </p:pic>
      <p:sp>
        <p:nvSpPr>
          <p:cNvPr id="2" name="Down Arrow 1"/>
          <p:cNvSpPr/>
          <p:nvPr/>
        </p:nvSpPr>
        <p:spPr>
          <a:xfrm rot="-9540000">
            <a:off x="6921303" y="4504276"/>
            <a:ext cx="182880" cy="731520"/>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935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52400"/>
            <a:ext cx="2133600" cy="707886"/>
          </a:xfrm>
          <a:prstGeom prst="rect">
            <a:avLst/>
          </a:prstGeom>
          <a:noFill/>
        </p:spPr>
        <p:txBody>
          <a:bodyPr wrap="square" rtlCol="0">
            <a:spAutoFit/>
          </a:bodyPr>
          <a:lstStyle/>
          <a:p>
            <a:r>
              <a:rPr lang="en-US" sz="4000" b="1" dirty="0" smtClean="0">
                <a:solidFill>
                  <a:schemeClr val="bg1"/>
                </a:solidFill>
              </a:rPr>
              <a:t>Site Plan</a:t>
            </a:r>
            <a:endParaRPr lang="en-US" sz="4000" b="1" dirty="0">
              <a:solidFill>
                <a:schemeClr val="bg1"/>
              </a:solidFill>
            </a:endParaRPr>
          </a:p>
        </p:txBody>
      </p:sp>
      <p:pic>
        <p:nvPicPr>
          <p:cNvPr id="5" name="Picture 4"/>
          <p:cNvPicPr>
            <a:picLocks noChangeAspect="1"/>
          </p:cNvPicPr>
          <p:nvPr/>
        </p:nvPicPr>
        <p:blipFill>
          <a:blip r:embed="rId2"/>
          <a:stretch>
            <a:fillRect/>
          </a:stretch>
        </p:blipFill>
        <p:spPr>
          <a:xfrm>
            <a:off x="152400" y="963985"/>
            <a:ext cx="3634106" cy="4903415"/>
          </a:xfrm>
          <a:prstGeom prst="rect">
            <a:avLst/>
          </a:prstGeom>
          <a:ln w="19050">
            <a:solidFill>
              <a:schemeClr val="accent1"/>
            </a:solidFill>
          </a:ln>
        </p:spPr>
      </p:pic>
      <p:pic>
        <p:nvPicPr>
          <p:cNvPr id="6" name="Picture 5"/>
          <p:cNvPicPr>
            <a:picLocks noChangeAspect="1"/>
          </p:cNvPicPr>
          <p:nvPr/>
        </p:nvPicPr>
        <p:blipFill>
          <a:blip r:embed="rId3"/>
          <a:stretch>
            <a:fillRect/>
          </a:stretch>
        </p:blipFill>
        <p:spPr>
          <a:xfrm>
            <a:off x="3936228" y="990600"/>
            <a:ext cx="5135777" cy="4800600"/>
          </a:xfrm>
          <a:prstGeom prst="rect">
            <a:avLst/>
          </a:prstGeom>
          <a:ln w="19050">
            <a:solidFill>
              <a:schemeClr val="accent1"/>
            </a:solidFill>
          </a:ln>
        </p:spPr>
      </p:pic>
    </p:spTree>
    <p:extLst>
      <p:ext uri="{BB962C8B-B14F-4D97-AF65-F5344CB8AC3E}">
        <p14:creationId xmlns:p14="http://schemas.microsoft.com/office/powerpoint/2010/main" val="2946831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52400"/>
            <a:ext cx="7162800" cy="707886"/>
          </a:xfrm>
          <a:prstGeom prst="rect">
            <a:avLst/>
          </a:prstGeom>
          <a:noFill/>
        </p:spPr>
        <p:txBody>
          <a:bodyPr wrap="square" rtlCol="0">
            <a:spAutoFit/>
          </a:bodyPr>
          <a:lstStyle/>
          <a:p>
            <a:r>
              <a:rPr lang="en-US" sz="4000" b="1" dirty="0" smtClean="0">
                <a:solidFill>
                  <a:schemeClr val="bg1"/>
                </a:solidFill>
              </a:rPr>
              <a:t>Site Plan – Equipment Enclosure</a:t>
            </a:r>
            <a:endParaRPr lang="en-US" sz="4000" b="1" dirty="0">
              <a:solidFill>
                <a:schemeClr val="bg1"/>
              </a:solidFill>
            </a:endParaRPr>
          </a:p>
        </p:txBody>
      </p:sp>
      <p:pic>
        <p:nvPicPr>
          <p:cNvPr id="7" name="Picture 6"/>
          <p:cNvPicPr>
            <a:picLocks noChangeAspect="1"/>
          </p:cNvPicPr>
          <p:nvPr/>
        </p:nvPicPr>
        <p:blipFill>
          <a:blip r:embed="rId2"/>
          <a:stretch>
            <a:fillRect/>
          </a:stretch>
        </p:blipFill>
        <p:spPr>
          <a:xfrm>
            <a:off x="2121838" y="1002304"/>
            <a:ext cx="4888562" cy="4865095"/>
          </a:xfrm>
          <a:prstGeom prst="rect">
            <a:avLst/>
          </a:prstGeom>
          <a:ln w="19050">
            <a:solidFill>
              <a:schemeClr val="accent1"/>
            </a:solidFill>
          </a:ln>
        </p:spPr>
      </p:pic>
    </p:spTree>
    <p:extLst>
      <p:ext uri="{BB962C8B-B14F-4D97-AF65-F5344CB8AC3E}">
        <p14:creationId xmlns:p14="http://schemas.microsoft.com/office/powerpoint/2010/main" val="3900210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a94d8b85-37e1-4d17-8d55-8b7d207932bb"/>
    <ds:schemaRef ds:uri="http://schemas.microsoft.com/office/infopath/2007/PartnerControls"/>
    <ds:schemaRef ds:uri="http://purl.org/dc/terms/"/>
    <ds:schemaRef ds:uri="http://schemas.openxmlformats.org/package/2006/metadata/core-properties"/>
    <ds:schemaRef ds:uri="http://schemas.microsoft.com/sharepoint/v3/fields"/>
    <ds:schemaRef ds:uri="CEA9126C-A9B1-4F4A-855C-DD0F845697D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1454</TotalTime>
  <Words>1260</Words>
  <Application>Microsoft Office PowerPoint</Application>
  <PresentationFormat>On-screen Show (4:3)</PresentationFormat>
  <Paragraphs>116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PowerPoint_Template_2015</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 Height and Visual Impact</vt:lpstr>
      <vt:lpstr>Analysis – Height and Visual Impact</vt:lpstr>
      <vt:lpstr>Analysis – Height and Visual Impact</vt:lpstr>
      <vt:lpstr>Analysis – Height and Visual Impact</vt:lpstr>
      <vt:lpstr>Analysis – Height and Visual Impact</vt:lpstr>
      <vt:lpstr>Analysis – Zoning and Setbacks</vt:lpstr>
      <vt:lpstr>Analysis – Access and Grading</vt:lpstr>
      <vt:lpstr>Analysis – Access and Grading</vt:lpstr>
      <vt:lpstr>Analysis – Utilities and Landscaping</vt:lpstr>
      <vt:lpstr>Analysis</vt:lpstr>
      <vt:lpstr>Analysis – Area Plan </vt:lpstr>
      <vt:lpstr>Alternative Site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105</cp:revision>
  <cp:lastPrinted>2014-10-07T22:54:33Z</cp:lastPrinted>
  <dcterms:created xsi:type="dcterms:W3CDTF">2015-09-25T21:46:02Z</dcterms:created>
  <dcterms:modified xsi:type="dcterms:W3CDTF">2018-10-03T16:52:29Z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